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5" r:id="rId3"/>
    <p:sldId id="276" r:id="rId4"/>
    <p:sldId id="258" r:id="rId5"/>
    <p:sldId id="257" r:id="rId6"/>
    <p:sldId id="273" r:id="rId7"/>
    <p:sldId id="259" r:id="rId8"/>
    <p:sldId id="269" r:id="rId9"/>
    <p:sldId id="261" r:id="rId10"/>
    <p:sldId id="262" r:id="rId11"/>
    <p:sldId id="272" r:id="rId12"/>
    <p:sldId id="263" r:id="rId13"/>
    <p:sldId id="264" r:id="rId14"/>
    <p:sldId id="265" r:id="rId15"/>
    <p:sldId id="270" r:id="rId16"/>
    <p:sldId id="266" r:id="rId17"/>
    <p:sldId id="267" r:id="rId18"/>
    <p:sldId id="268" r:id="rId19"/>
    <p:sldId id="271" r:id="rId20"/>
    <p:sldId id="274" r:id="rId21"/>
    <p:sldId id="278"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9/29/2018</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9/29/2018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9/29/2018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9/29/2018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9/29/2018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9/29/2018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9/29/2018</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9/29/2018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9/29/2018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9/29/2018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9/29/2018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9/29/2018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9/29/2018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9/29/2018</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9/29/2018</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9/29/2018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9/29/2018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9/29/2018</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DMFabric</a:t>
            </a:r>
            <a:endParaRPr lang="en-US" dirty="0"/>
          </a:p>
        </p:txBody>
      </p:sp>
      <p:sp>
        <p:nvSpPr>
          <p:cNvPr id="3" name="Subtitle 2"/>
          <p:cNvSpPr>
            <a:spLocks noGrp="1"/>
          </p:cNvSpPr>
          <p:nvPr>
            <p:ph type="subTitle" idx="1"/>
          </p:nvPr>
        </p:nvSpPr>
        <p:spPr/>
        <p:txBody>
          <a:bodyPr>
            <a:normAutofit fontScale="77500" lnSpcReduction="20000"/>
          </a:bodyPr>
          <a:lstStyle/>
          <a:p>
            <a:r>
              <a:rPr lang="en-US" dirty="0" smtClean="0"/>
              <a:t>A </a:t>
            </a:r>
            <a:r>
              <a:rPr lang="en-US" dirty="0" err="1" smtClean="0"/>
              <a:t>blockchain</a:t>
            </a:r>
            <a:r>
              <a:rPr lang="en-US" dirty="0" smtClean="0"/>
              <a:t> Solution for Disaster Management</a:t>
            </a:r>
          </a:p>
          <a:p>
            <a:endParaRPr lang="en-US" dirty="0"/>
          </a:p>
          <a:p>
            <a:r>
              <a:rPr lang="en-US" dirty="0" smtClean="0"/>
              <a:t>A POC submitted by Atul </a:t>
            </a:r>
            <a:r>
              <a:rPr lang="en-US" dirty="0" err="1" smtClean="0"/>
              <a:t>Sarpotdar</a:t>
            </a:r>
            <a:r>
              <a:rPr lang="en-US" dirty="0" smtClean="0"/>
              <a:t> (Team CODEMIND) for CALL FOR CODE</a:t>
            </a:r>
            <a:endParaRPr lang="en-US" dirty="0"/>
          </a:p>
        </p:txBody>
      </p:sp>
    </p:spTree>
    <p:extLst>
      <p:ext uri="{BB962C8B-B14F-4D97-AF65-F5344CB8AC3E}">
        <p14:creationId xmlns:p14="http://schemas.microsoft.com/office/powerpoint/2010/main" val="19959938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UI Screen &amp; REST APIs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913" y="2187081"/>
            <a:ext cx="3400623" cy="4578029"/>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39901" b="348"/>
          <a:stretch/>
        </p:blipFill>
        <p:spPr>
          <a:xfrm>
            <a:off x="4209690" y="2444903"/>
            <a:ext cx="6029863" cy="3904138"/>
          </a:xfrm>
          <a:prstGeom prst="rect">
            <a:avLst/>
          </a:prstGeom>
        </p:spPr>
      </p:pic>
    </p:spTree>
    <p:extLst>
      <p:ext uri="{BB962C8B-B14F-4D97-AF65-F5344CB8AC3E}">
        <p14:creationId xmlns:p14="http://schemas.microsoft.com/office/powerpoint/2010/main" val="25877721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APIs for participants</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40000" b="-533"/>
          <a:stretch/>
        </p:blipFill>
        <p:spPr>
          <a:xfrm>
            <a:off x="135525" y="2565029"/>
            <a:ext cx="5299117" cy="369620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0071" b="-533"/>
          <a:stretch/>
        </p:blipFill>
        <p:spPr>
          <a:xfrm>
            <a:off x="5365511" y="2581381"/>
            <a:ext cx="6728723" cy="3679852"/>
          </a:xfrm>
          <a:prstGeom prst="rect">
            <a:avLst/>
          </a:prstGeom>
        </p:spPr>
      </p:pic>
    </p:spTree>
    <p:extLst>
      <p:ext uri="{BB962C8B-B14F-4D97-AF65-F5344CB8AC3E}">
        <p14:creationId xmlns:p14="http://schemas.microsoft.com/office/powerpoint/2010/main" val="32858406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Service Request &amp; Publish Service Offering</a:t>
            </a:r>
            <a:endParaRPr lang="en-US" dirty="0"/>
          </a:p>
        </p:txBody>
      </p:sp>
      <p:pic>
        <p:nvPicPr>
          <p:cNvPr id="3" name="Picture 2"/>
          <p:cNvPicPr>
            <a:picLocks noChangeAspect="1"/>
          </p:cNvPicPr>
          <p:nvPr/>
        </p:nvPicPr>
        <p:blipFill>
          <a:blip r:embed="rId2"/>
          <a:stretch>
            <a:fillRect/>
          </a:stretch>
        </p:blipFill>
        <p:spPr>
          <a:xfrm>
            <a:off x="228599" y="2099947"/>
            <a:ext cx="5908110" cy="3938904"/>
          </a:xfrm>
          <a:prstGeom prst="rect">
            <a:avLst/>
          </a:prstGeom>
        </p:spPr>
      </p:pic>
      <p:pic>
        <p:nvPicPr>
          <p:cNvPr id="4" name="Picture 3"/>
          <p:cNvPicPr>
            <a:picLocks noChangeAspect="1"/>
          </p:cNvPicPr>
          <p:nvPr/>
        </p:nvPicPr>
        <p:blipFill>
          <a:blip r:embed="rId3"/>
          <a:stretch>
            <a:fillRect/>
          </a:stretch>
        </p:blipFill>
        <p:spPr>
          <a:xfrm>
            <a:off x="5805852" y="1556421"/>
            <a:ext cx="5252673" cy="5025955"/>
          </a:xfrm>
          <a:prstGeom prst="rect">
            <a:avLst/>
          </a:prstGeom>
        </p:spPr>
      </p:pic>
      <p:sp>
        <p:nvSpPr>
          <p:cNvPr id="5" name="TextBox 4"/>
          <p:cNvSpPr txBox="1"/>
          <p:nvPr/>
        </p:nvSpPr>
        <p:spPr>
          <a:xfrm>
            <a:off x="5936684" y="5380672"/>
            <a:ext cx="5687891" cy="1477328"/>
          </a:xfrm>
          <a:prstGeom prst="rect">
            <a:avLst/>
          </a:prstGeom>
          <a:noFill/>
        </p:spPr>
        <p:txBody>
          <a:bodyPr wrap="square" rtlCol="0">
            <a:spAutoFit/>
          </a:bodyPr>
          <a:lstStyle/>
          <a:p>
            <a:r>
              <a:rPr lang="en-US" dirty="0" smtClean="0"/>
              <a:t>Resident’s will request for service using DMFabric </a:t>
            </a:r>
            <a:r>
              <a:rPr lang="en-US" b="1" dirty="0" smtClean="0"/>
              <a:t>app interface </a:t>
            </a:r>
            <a:r>
              <a:rPr lang="en-US" dirty="0" smtClean="0"/>
              <a:t>and service providers will have their existing </a:t>
            </a:r>
            <a:r>
              <a:rPr lang="en-US" b="1" dirty="0" smtClean="0"/>
              <a:t>enterprise systems</a:t>
            </a:r>
            <a:r>
              <a:rPr lang="en-US" dirty="0" smtClean="0"/>
              <a:t> updated to access </a:t>
            </a:r>
            <a:r>
              <a:rPr lang="en-US" dirty="0" err="1" smtClean="0"/>
              <a:t>blockchain</a:t>
            </a:r>
            <a:r>
              <a:rPr lang="en-US" dirty="0" smtClean="0"/>
              <a:t> network to publish their services on platform</a:t>
            </a:r>
            <a:endParaRPr lang="en-US" dirty="0"/>
          </a:p>
        </p:txBody>
      </p:sp>
    </p:spTree>
    <p:extLst>
      <p:ext uri="{BB962C8B-B14F-4D97-AF65-F5344CB8AC3E}">
        <p14:creationId xmlns:p14="http://schemas.microsoft.com/office/powerpoint/2010/main" val="8697206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UI for Service Request &amp; REST API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41" y="2200726"/>
            <a:ext cx="3210546" cy="4507245"/>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0354" b="-313"/>
          <a:stretch/>
        </p:blipFill>
        <p:spPr>
          <a:xfrm>
            <a:off x="3838755" y="2401770"/>
            <a:ext cx="7703048" cy="4162931"/>
          </a:xfrm>
          <a:prstGeom prst="rect">
            <a:avLst/>
          </a:prstGeom>
        </p:spPr>
      </p:pic>
    </p:spTree>
    <p:extLst>
      <p:ext uri="{BB962C8B-B14F-4D97-AF65-F5344CB8AC3E}">
        <p14:creationId xmlns:p14="http://schemas.microsoft.com/office/powerpoint/2010/main" val="42112447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 Up Service Request Transaction</a:t>
            </a:r>
            <a:endParaRPr lang="en-US" dirty="0"/>
          </a:p>
        </p:txBody>
      </p:sp>
      <p:pic>
        <p:nvPicPr>
          <p:cNvPr id="3" name="Picture 2"/>
          <p:cNvPicPr>
            <a:picLocks noChangeAspect="1"/>
          </p:cNvPicPr>
          <p:nvPr/>
        </p:nvPicPr>
        <p:blipFill>
          <a:blip r:embed="rId2"/>
          <a:stretch>
            <a:fillRect/>
          </a:stretch>
        </p:blipFill>
        <p:spPr>
          <a:xfrm>
            <a:off x="1276710" y="1832418"/>
            <a:ext cx="8242842" cy="5025582"/>
          </a:xfrm>
          <a:prstGeom prst="rect">
            <a:avLst/>
          </a:prstGeom>
        </p:spPr>
      </p:pic>
      <p:sp>
        <p:nvSpPr>
          <p:cNvPr id="4" name="TextBox 3"/>
          <p:cNvSpPr txBox="1"/>
          <p:nvPr/>
        </p:nvSpPr>
        <p:spPr>
          <a:xfrm>
            <a:off x="9725025" y="2514600"/>
            <a:ext cx="2238375" cy="3970318"/>
          </a:xfrm>
          <a:prstGeom prst="rect">
            <a:avLst/>
          </a:prstGeom>
          <a:noFill/>
        </p:spPr>
        <p:txBody>
          <a:bodyPr wrap="square" rtlCol="0">
            <a:spAutoFit/>
          </a:bodyPr>
          <a:lstStyle/>
          <a:p>
            <a:r>
              <a:rPr lang="en-US" dirty="0" smtClean="0"/>
              <a:t>Whoever first accepts the service request gets automatically assigned to that service in network. Its like an contract based on criteria match. This particular transaction will get executed for this mapping</a:t>
            </a:r>
            <a:endParaRPr lang="en-US" dirty="0"/>
          </a:p>
        </p:txBody>
      </p:sp>
    </p:spTree>
    <p:extLst>
      <p:ext uri="{BB962C8B-B14F-4D97-AF65-F5344CB8AC3E}">
        <p14:creationId xmlns:p14="http://schemas.microsoft.com/office/powerpoint/2010/main" val="25151389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APIs</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40354" b="-533"/>
          <a:stretch/>
        </p:blipFill>
        <p:spPr>
          <a:xfrm>
            <a:off x="172528" y="2419024"/>
            <a:ext cx="6297283" cy="393864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0212" b="347"/>
          <a:stretch/>
        </p:blipFill>
        <p:spPr>
          <a:xfrm>
            <a:off x="6607835" y="2419024"/>
            <a:ext cx="5223596" cy="3835128"/>
          </a:xfrm>
          <a:prstGeom prst="rect">
            <a:avLst/>
          </a:prstGeom>
        </p:spPr>
      </p:pic>
    </p:spTree>
    <p:extLst>
      <p:ext uri="{BB962C8B-B14F-4D97-AF65-F5344CB8AC3E}">
        <p14:creationId xmlns:p14="http://schemas.microsoft.com/office/powerpoint/2010/main" val="5233568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 from Wallet for Service Availed</a:t>
            </a:r>
            <a:endParaRPr lang="en-US" dirty="0"/>
          </a:p>
        </p:txBody>
      </p:sp>
      <p:pic>
        <p:nvPicPr>
          <p:cNvPr id="3" name="Picture 2"/>
          <p:cNvPicPr>
            <a:picLocks noChangeAspect="1"/>
          </p:cNvPicPr>
          <p:nvPr/>
        </p:nvPicPr>
        <p:blipFill>
          <a:blip r:embed="rId2"/>
          <a:stretch>
            <a:fillRect/>
          </a:stretch>
        </p:blipFill>
        <p:spPr>
          <a:xfrm>
            <a:off x="5969366" y="2204309"/>
            <a:ext cx="5967506" cy="3482116"/>
          </a:xfrm>
          <a:prstGeom prst="rect">
            <a:avLst/>
          </a:prstGeom>
        </p:spPr>
      </p:pic>
      <p:sp>
        <p:nvSpPr>
          <p:cNvPr id="5" name="TextBox 4"/>
          <p:cNvSpPr txBox="1"/>
          <p:nvPr/>
        </p:nvSpPr>
        <p:spPr>
          <a:xfrm>
            <a:off x="428678" y="6119832"/>
            <a:ext cx="8467383" cy="646331"/>
          </a:xfrm>
          <a:prstGeom prst="rect">
            <a:avLst/>
          </a:prstGeom>
          <a:noFill/>
        </p:spPr>
        <p:txBody>
          <a:bodyPr wrap="none" rtlCol="0">
            <a:spAutoFit/>
          </a:bodyPr>
          <a:lstStyle/>
          <a:p>
            <a:r>
              <a:rPr lang="en-US" dirty="0" smtClean="0"/>
              <a:t>Once service is received or fulfilled then </a:t>
            </a:r>
            <a:r>
              <a:rPr lang="en-US" b="1" dirty="0" smtClean="0"/>
              <a:t>smart contract </a:t>
            </a:r>
            <a:r>
              <a:rPr lang="en-US" dirty="0" smtClean="0"/>
              <a:t>will get executed </a:t>
            </a:r>
          </a:p>
          <a:p>
            <a:r>
              <a:rPr lang="en-US" dirty="0" smtClean="0"/>
              <a:t>and service provider will get paid from </a:t>
            </a:r>
            <a:r>
              <a:rPr lang="en-US" b="1" dirty="0" smtClean="0"/>
              <a:t>wallet money </a:t>
            </a:r>
            <a:r>
              <a:rPr lang="en-US" dirty="0" smtClean="0"/>
              <a:t>automatically</a:t>
            </a:r>
            <a:endParaRPr lang="en-US" dirty="0"/>
          </a:p>
        </p:txBody>
      </p:sp>
      <p:pic>
        <p:nvPicPr>
          <p:cNvPr id="6" name="Picture 5"/>
          <p:cNvPicPr>
            <a:picLocks noChangeAspect="1"/>
          </p:cNvPicPr>
          <p:nvPr/>
        </p:nvPicPr>
        <p:blipFill>
          <a:blip r:embed="rId3"/>
          <a:stretch>
            <a:fillRect/>
          </a:stretch>
        </p:blipFill>
        <p:spPr>
          <a:xfrm>
            <a:off x="252413" y="2402317"/>
            <a:ext cx="5939006" cy="3086100"/>
          </a:xfrm>
          <a:prstGeom prst="rect">
            <a:avLst/>
          </a:prstGeom>
        </p:spPr>
      </p:pic>
    </p:spTree>
    <p:extLst>
      <p:ext uri="{BB962C8B-B14F-4D97-AF65-F5344CB8AC3E}">
        <p14:creationId xmlns:p14="http://schemas.microsoft.com/office/powerpoint/2010/main" val="30157155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Payment Wallet</a:t>
            </a:r>
            <a:endParaRPr lang="en-US" dirty="0"/>
          </a:p>
        </p:txBody>
      </p:sp>
      <p:pic>
        <p:nvPicPr>
          <p:cNvPr id="3" name="Picture 2"/>
          <p:cNvPicPr>
            <a:picLocks noChangeAspect="1"/>
          </p:cNvPicPr>
          <p:nvPr/>
        </p:nvPicPr>
        <p:blipFill>
          <a:blip r:embed="rId2"/>
          <a:stretch>
            <a:fillRect/>
          </a:stretch>
        </p:blipFill>
        <p:spPr>
          <a:xfrm>
            <a:off x="453652" y="1818878"/>
            <a:ext cx="5762625" cy="4081859"/>
          </a:xfrm>
          <a:prstGeom prst="rect">
            <a:avLst/>
          </a:prstGeom>
        </p:spPr>
      </p:pic>
      <p:pic>
        <p:nvPicPr>
          <p:cNvPr id="4" name="Picture 3"/>
          <p:cNvPicPr>
            <a:picLocks noChangeAspect="1"/>
          </p:cNvPicPr>
          <p:nvPr/>
        </p:nvPicPr>
        <p:blipFill>
          <a:blip r:embed="rId3"/>
          <a:stretch>
            <a:fillRect/>
          </a:stretch>
        </p:blipFill>
        <p:spPr>
          <a:xfrm>
            <a:off x="5257800" y="1523603"/>
            <a:ext cx="6660001" cy="4183785"/>
          </a:xfrm>
          <a:prstGeom prst="rect">
            <a:avLst/>
          </a:prstGeom>
        </p:spPr>
      </p:pic>
      <p:sp>
        <p:nvSpPr>
          <p:cNvPr id="5" name="TextBox 4"/>
          <p:cNvSpPr txBox="1"/>
          <p:nvPr/>
        </p:nvSpPr>
        <p:spPr>
          <a:xfrm>
            <a:off x="453652" y="6181858"/>
            <a:ext cx="8592392" cy="646331"/>
          </a:xfrm>
          <a:prstGeom prst="rect">
            <a:avLst/>
          </a:prstGeom>
          <a:noFill/>
        </p:spPr>
        <p:txBody>
          <a:bodyPr wrap="square" rtlCol="0">
            <a:spAutoFit/>
          </a:bodyPr>
          <a:lstStyle/>
          <a:p>
            <a:r>
              <a:rPr lang="en-US" dirty="0" smtClean="0"/>
              <a:t>Government can directly distribute funds to resident’s Wallet.</a:t>
            </a:r>
          </a:p>
          <a:p>
            <a:r>
              <a:rPr lang="en-US" dirty="0" smtClean="0"/>
              <a:t>Wallet balance will get updated accordingly.</a:t>
            </a:r>
            <a:endParaRPr lang="en-US" dirty="0"/>
          </a:p>
        </p:txBody>
      </p:sp>
    </p:spTree>
    <p:extLst>
      <p:ext uri="{BB962C8B-B14F-4D97-AF65-F5344CB8AC3E}">
        <p14:creationId xmlns:p14="http://schemas.microsoft.com/office/powerpoint/2010/main" val="22589422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Payment Wallet app screen</a:t>
            </a:r>
            <a:endParaRPr lang="en-US" dirty="0"/>
          </a:p>
        </p:txBody>
      </p:sp>
      <p:sp>
        <p:nvSpPr>
          <p:cNvPr id="4" name="TextBox 3"/>
          <p:cNvSpPr txBox="1"/>
          <p:nvPr/>
        </p:nvSpPr>
        <p:spPr>
          <a:xfrm>
            <a:off x="8362950" y="2695575"/>
            <a:ext cx="2857500" cy="3693319"/>
          </a:xfrm>
          <a:prstGeom prst="rect">
            <a:avLst/>
          </a:prstGeom>
          <a:noFill/>
        </p:spPr>
        <p:txBody>
          <a:bodyPr wrap="square" rtlCol="0">
            <a:spAutoFit/>
          </a:bodyPr>
          <a:lstStyle/>
          <a:p>
            <a:r>
              <a:rPr lang="en-US" dirty="0" smtClean="0"/>
              <a:t>Resident can see their last transactions from wallet. If required they can even </a:t>
            </a:r>
            <a:r>
              <a:rPr lang="en-US" b="1" dirty="0" smtClean="0"/>
              <a:t>request for funds</a:t>
            </a:r>
            <a:r>
              <a:rPr lang="en-US" dirty="0" smtClean="0"/>
              <a:t> in their wallet during crisis situations.</a:t>
            </a:r>
          </a:p>
          <a:p>
            <a:r>
              <a:rPr lang="en-US" dirty="0" smtClean="0"/>
              <a:t>Family members will have </a:t>
            </a:r>
            <a:r>
              <a:rPr lang="en-US" b="1" dirty="0" smtClean="0"/>
              <a:t>VPA</a:t>
            </a:r>
            <a:r>
              <a:rPr lang="en-US" dirty="0" smtClean="0"/>
              <a:t>s (Virtual Payment Address) of each other so that they can transfer funds from their respective wallets Hassel free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273" y="2168431"/>
            <a:ext cx="3534070" cy="46895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29" y="2168432"/>
            <a:ext cx="3265646" cy="4658140"/>
          </a:xfrm>
          <a:prstGeom prst="rect">
            <a:avLst/>
          </a:prstGeom>
        </p:spPr>
      </p:pic>
    </p:spTree>
    <p:extLst>
      <p:ext uri="{BB962C8B-B14F-4D97-AF65-F5344CB8AC3E}">
        <p14:creationId xmlns:p14="http://schemas.microsoft.com/office/powerpoint/2010/main" val="38235708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APIs</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40113" b="-754"/>
          <a:stretch/>
        </p:blipFill>
        <p:spPr>
          <a:xfrm>
            <a:off x="353682" y="2539792"/>
            <a:ext cx="5831457" cy="3947271"/>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39912" b="347"/>
          <a:stretch/>
        </p:blipFill>
        <p:spPr>
          <a:xfrm>
            <a:off x="6185139" y="2539792"/>
            <a:ext cx="5909094" cy="3904139"/>
          </a:xfrm>
          <a:prstGeom prst="rect">
            <a:avLst/>
          </a:prstGeom>
        </p:spPr>
      </p:pic>
    </p:spTree>
    <p:extLst>
      <p:ext uri="{BB962C8B-B14F-4D97-AF65-F5344CB8AC3E}">
        <p14:creationId xmlns:p14="http://schemas.microsoft.com/office/powerpoint/2010/main" val="16526725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we need a better Disaster Management Solution ?</a:t>
            </a:r>
            <a:endParaRPr lang="en-US" dirty="0"/>
          </a:p>
        </p:txBody>
      </p:sp>
      <p:sp>
        <p:nvSpPr>
          <p:cNvPr id="3" name="Content Placeholder 2"/>
          <p:cNvSpPr>
            <a:spLocks noGrp="1"/>
          </p:cNvSpPr>
          <p:nvPr>
            <p:ph idx="1"/>
          </p:nvPr>
        </p:nvSpPr>
        <p:spPr>
          <a:xfrm>
            <a:off x="94891" y="2355011"/>
            <a:ext cx="11930331" cy="4502989"/>
          </a:xfrm>
        </p:spPr>
        <p:txBody>
          <a:bodyPr/>
          <a:lstStyle/>
          <a:p>
            <a:r>
              <a:rPr lang="en-US" dirty="0"/>
              <a:t>World has seen many crisis situations because of various kinds of natural disasters where victims have to leave their houses,  find necessary services for surviving such as food, medical, transport. They often do not have necessary funds to avail these kind of services in these situations</a:t>
            </a:r>
            <a:r>
              <a:rPr lang="en-US" dirty="0" smtClean="0"/>
              <a:t>.</a:t>
            </a:r>
          </a:p>
          <a:p>
            <a:r>
              <a:rPr lang="en-US" dirty="0"/>
              <a:t>Governments, multiple organizations, volunteers provide their help or generally have necessary will to provide their help during these natural disasters but </a:t>
            </a:r>
            <a:r>
              <a:rPr lang="en-US" dirty="0" smtClean="0"/>
              <a:t>below mentioned issues limit </a:t>
            </a:r>
            <a:r>
              <a:rPr lang="en-US" dirty="0"/>
              <a:t>these </a:t>
            </a:r>
            <a:r>
              <a:rPr lang="en-US" dirty="0" smtClean="0"/>
              <a:t>efforts.</a:t>
            </a:r>
          </a:p>
          <a:p>
            <a:pPr lvl="1">
              <a:buFont typeface="+mj-lt"/>
              <a:buAutoNum type="alphaLcPeriod"/>
            </a:pPr>
            <a:r>
              <a:rPr lang="en-US" sz="1400" u="sng" dirty="0"/>
              <a:t>Lack of secure environment</a:t>
            </a:r>
            <a:r>
              <a:rPr lang="en-US" sz="1400" dirty="0"/>
              <a:t> where all parties are verified and accountable</a:t>
            </a:r>
          </a:p>
          <a:p>
            <a:pPr lvl="1">
              <a:buFont typeface="+mj-lt"/>
              <a:buAutoNum type="alphaLcPeriod"/>
            </a:pPr>
            <a:r>
              <a:rPr lang="en-US" sz="1400" u="sng" dirty="0"/>
              <a:t>Lack of trusted &amp; transparent channel</a:t>
            </a:r>
            <a:r>
              <a:rPr lang="en-US" sz="1400" dirty="0"/>
              <a:t> to prevent mismanagement of funds &amp; services (so that there are no conflict scenarios with respect to these)</a:t>
            </a:r>
          </a:p>
          <a:p>
            <a:pPr lvl="1">
              <a:buFont typeface="+mj-lt"/>
              <a:buAutoNum type="alphaLcPeriod"/>
            </a:pPr>
            <a:r>
              <a:rPr lang="en-US" sz="1400" u="sng" dirty="0"/>
              <a:t>Lack of necessary ecosystem where existing enterprise systems &amp; channels are integrated</a:t>
            </a:r>
            <a:r>
              <a:rPr lang="en-US" sz="1400" dirty="0"/>
              <a:t> esp. for service providers</a:t>
            </a:r>
          </a:p>
          <a:p>
            <a:pPr lvl="1">
              <a:buFont typeface="+mj-lt"/>
              <a:buAutoNum type="alphaLcPeriod"/>
            </a:pPr>
            <a:r>
              <a:rPr lang="en-US" sz="1400" u="sng" dirty="0"/>
              <a:t>Lack of the real-time resident tracking information</a:t>
            </a:r>
            <a:r>
              <a:rPr lang="en-US" sz="1400" dirty="0"/>
              <a:t> based on which rescue operations can be initiated</a:t>
            </a:r>
            <a:r>
              <a:rPr lang="en-US" sz="1400" dirty="0" smtClean="0"/>
              <a:t>.</a:t>
            </a:r>
          </a:p>
          <a:p>
            <a:pPr marL="0" lvl="0" indent="0">
              <a:buNone/>
            </a:pPr>
            <a:endParaRPr lang="en-US" dirty="0"/>
          </a:p>
          <a:p>
            <a:r>
              <a:rPr lang="en-US" dirty="0"/>
              <a:t>The objective </a:t>
            </a:r>
            <a:r>
              <a:rPr lang="en-US" dirty="0" smtClean="0"/>
              <a:t>behind DMFabric is </a:t>
            </a:r>
            <a:r>
              <a:rPr lang="en-US" dirty="0"/>
              <a:t>to develop and establish an environment addressing above mentioned and other significant issues for overall better Disaster Management </a:t>
            </a:r>
          </a:p>
        </p:txBody>
      </p:sp>
    </p:spTree>
    <p:extLst>
      <p:ext uri="{BB962C8B-B14F-4D97-AF65-F5344CB8AC3E}">
        <p14:creationId xmlns:p14="http://schemas.microsoft.com/office/powerpoint/2010/main" val="18988735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In using IBM App ID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2293308"/>
            <a:ext cx="2681727" cy="4345574"/>
          </a:xfrm>
          <a:prstGeom prst="rect">
            <a:avLst/>
          </a:prstGeom>
        </p:spPr>
      </p:pic>
      <p:sp>
        <p:nvSpPr>
          <p:cNvPr id="4" name="TextBox 3"/>
          <p:cNvSpPr txBox="1"/>
          <p:nvPr/>
        </p:nvSpPr>
        <p:spPr>
          <a:xfrm>
            <a:off x="4917057" y="3200400"/>
            <a:ext cx="5719313" cy="1200329"/>
          </a:xfrm>
          <a:prstGeom prst="rect">
            <a:avLst/>
          </a:prstGeom>
          <a:noFill/>
        </p:spPr>
        <p:txBody>
          <a:bodyPr wrap="square" rtlCol="0">
            <a:spAutoFit/>
          </a:bodyPr>
          <a:lstStyle/>
          <a:p>
            <a:r>
              <a:rPr lang="en-US" dirty="0"/>
              <a:t>App </a:t>
            </a:r>
            <a:r>
              <a:rPr lang="en-US" dirty="0" smtClean="0"/>
              <a:t>ID for authentication (</a:t>
            </a:r>
            <a:r>
              <a:rPr lang="fr-FR" dirty="0"/>
              <a:t>email/</a:t>
            </a:r>
            <a:r>
              <a:rPr lang="fr-FR" dirty="0" err="1"/>
              <a:t>password</a:t>
            </a:r>
            <a:r>
              <a:rPr lang="fr-FR" dirty="0"/>
              <a:t> login, social login, or </a:t>
            </a:r>
            <a:r>
              <a:rPr lang="fr-FR" dirty="0" err="1"/>
              <a:t>enterprise</a:t>
            </a:r>
            <a:r>
              <a:rPr lang="fr-FR" dirty="0"/>
              <a:t> </a:t>
            </a:r>
            <a:r>
              <a:rPr lang="fr-FR" dirty="0" smtClean="0"/>
              <a:t>login</a:t>
            </a:r>
            <a:r>
              <a:rPr lang="fr-FR" dirty="0"/>
              <a:t>)</a:t>
            </a:r>
            <a:r>
              <a:rPr lang="en-US" dirty="0" smtClean="0"/>
              <a:t> </a:t>
            </a:r>
            <a:r>
              <a:rPr lang="en-US" dirty="0"/>
              <a:t>to </a:t>
            </a:r>
            <a:r>
              <a:rPr lang="en-US" dirty="0" smtClean="0"/>
              <a:t>web </a:t>
            </a:r>
            <a:r>
              <a:rPr lang="en-US" dirty="0"/>
              <a:t>and mobile apps </a:t>
            </a:r>
            <a:r>
              <a:rPr lang="en-US" dirty="0" smtClean="0"/>
              <a:t>which secures Cloud-native </a:t>
            </a:r>
            <a:r>
              <a:rPr lang="en-US" dirty="0"/>
              <a:t>applications and services on IBM Cloud</a:t>
            </a:r>
          </a:p>
        </p:txBody>
      </p:sp>
    </p:spTree>
    <p:extLst>
      <p:ext uri="{BB962C8B-B14F-4D97-AF65-F5344CB8AC3E}">
        <p14:creationId xmlns:p14="http://schemas.microsoft.com/office/powerpoint/2010/main" val="1479999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Services</a:t>
            </a:r>
            <a:endParaRPr lang="en-US" dirty="0"/>
          </a:p>
        </p:txBody>
      </p:sp>
      <p:sp>
        <p:nvSpPr>
          <p:cNvPr id="3" name="Rectangle 2"/>
          <p:cNvSpPr/>
          <p:nvPr/>
        </p:nvSpPr>
        <p:spPr>
          <a:xfrm>
            <a:off x="689128" y="2611503"/>
            <a:ext cx="11206697" cy="3939861"/>
          </a:xfrm>
          <a:prstGeom prst="rect">
            <a:avLst/>
          </a:prstGeom>
        </p:spPr>
        <p:txBody>
          <a:bodyPr wrap="square">
            <a:spAutoFit/>
          </a:bodyPr>
          <a:lstStyle/>
          <a:p>
            <a:pPr>
              <a:lnSpc>
                <a:spcPct val="115000"/>
              </a:lnSpc>
              <a:spcAft>
                <a:spcPts val="1000"/>
              </a:spcAft>
            </a:pPr>
            <a:r>
              <a:rPr lang="en-US" sz="1400" b="1" dirty="0">
                <a:latin typeface="Calibri" panose="020F0502020204030204" pitchFamily="34" charset="0"/>
                <a:ea typeface="Calibri" panose="020F0502020204030204" pitchFamily="34" charset="0"/>
                <a:cs typeface="Calibri" panose="020F0502020204030204" pitchFamily="34" charset="0"/>
              </a:rPr>
              <a:t>IBM Blockchain Platform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400" dirty="0" err="1">
                <a:latin typeface="Calibri" panose="020F0502020204030204" pitchFamily="34" charset="0"/>
                <a:ea typeface="Calibri" panose="020F0502020204030204" pitchFamily="34" charset="0"/>
                <a:cs typeface="Calibri" panose="020F0502020204030204" pitchFamily="34" charset="0"/>
              </a:rPr>
              <a:t>Hyperledger</a:t>
            </a:r>
            <a:r>
              <a:rPr lang="en-US" sz="1400" dirty="0">
                <a:latin typeface="Calibri" panose="020F0502020204030204" pitchFamily="34" charset="0"/>
                <a:ea typeface="Calibri" panose="020F0502020204030204" pitchFamily="34" charset="0"/>
                <a:cs typeface="Calibri" panose="020F0502020204030204" pitchFamily="34" charset="0"/>
              </a:rPr>
              <a:t> Composer – provides abstraction layer for </a:t>
            </a:r>
            <a:r>
              <a:rPr lang="en-US" sz="1400" dirty="0" err="1">
                <a:latin typeface="Calibri" panose="020F0502020204030204" pitchFamily="34" charset="0"/>
                <a:ea typeface="Calibri" panose="020F0502020204030204" pitchFamily="34" charset="0"/>
                <a:cs typeface="Calibri" panose="020F0502020204030204" pitchFamily="34" charset="0"/>
              </a:rPr>
              <a:t>Hyperledger</a:t>
            </a:r>
            <a:r>
              <a:rPr lang="en-US" sz="1400" dirty="0">
                <a:latin typeface="Calibri" panose="020F0502020204030204" pitchFamily="34" charset="0"/>
                <a:ea typeface="Calibri" panose="020F0502020204030204" pitchFamily="34" charset="0"/>
                <a:cs typeface="Calibri" panose="020F0502020204030204" pitchFamily="34" charset="0"/>
              </a:rPr>
              <a:t> Fabric</a:t>
            </a:r>
            <a:r>
              <a:rPr lang="en-US" sz="1400" dirty="0">
                <a:latin typeface="Calibri" panose="020F0502020204030204" pitchFamily="34" charset="0"/>
                <a:ea typeface="Calibri" panose="020F0502020204030204" pitchFamily="34" charset="0"/>
                <a:cs typeface="Times New Roman" panose="02020603050405020304" pitchFamily="18" charset="0"/>
              </a:rPr>
              <a:t> (which leverages </a:t>
            </a:r>
            <a:r>
              <a:rPr lang="en-US" sz="1400" b="1" dirty="0" err="1">
                <a:latin typeface="Calibri" panose="020F0502020204030204" pitchFamily="34" charset="0"/>
                <a:ea typeface="Calibri" panose="020F0502020204030204" pitchFamily="34" charset="0"/>
                <a:cs typeface="Times New Roman" panose="02020603050405020304" pitchFamily="18" charset="0"/>
              </a:rPr>
              <a:t>Javascript</a:t>
            </a:r>
            <a:r>
              <a:rPr lang="en-US" sz="1400" dirty="0">
                <a:latin typeface="Calibri" panose="020F0502020204030204" pitchFamily="34" charset="0"/>
                <a:ea typeface="Calibri" panose="020F0502020204030204" pitchFamily="34" charset="0"/>
                <a:cs typeface="Times New Roman" panose="02020603050405020304" pitchFamily="18" charset="0"/>
              </a:rPr>
              <a:t>)</a:t>
            </a:r>
          </a:p>
          <a:p>
            <a:pPr>
              <a:lnSpc>
                <a:spcPct val="115000"/>
              </a:lnSpc>
              <a:spcAft>
                <a:spcPts val="1000"/>
              </a:spcAft>
            </a:pPr>
            <a:r>
              <a:rPr lang="en-US" sz="1400" dirty="0" err="1">
                <a:latin typeface="Calibri" panose="020F0502020204030204" pitchFamily="34" charset="0"/>
                <a:ea typeface="Calibri" panose="020F0502020204030204" pitchFamily="34" charset="0"/>
                <a:cs typeface="Calibri" panose="020F0502020204030204" pitchFamily="34" charset="0"/>
              </a:rPr>
              <a:t>Hyperledger</a:t>
            </a:r>
            <a:r>
              <a:rPr lang="en-US" sz="1400" dirty="0">
                <a:latin typeface="Calibri" panose="020F0502020204030204" pitchFamily="34" charset="0"/>
                <a:ea typeface="Calibri" panose="020F0502020204030204" pitchFamily="34" charset="0"/>
                <a:cs typeface="Calibri" panose="020F0502020204030204" pitchFamily="34" charset="0"/>
              </a:rPr>
              <a:t> Fabric - </a:t>
            </a:r>
            <a:r>
              <a:rPr lang="en-US" sz="1400" dirty="0" err="1">
                <a:latin typeface="Calibri" panose="020F0502020204030204" pitchFamily="34" charset="0"/>
                <a:ea typeface="Calibri" panose="020F0502020204030204" pitchFamily="34" charset="0"/>
                <a:cs typeface="Calibri" panose="020F0502020204030204" pitchFamily="34" charset="0"/>
              </a:rPr>
              <a:t>Hyperledger</a:t>
            </a:r>
            <a:r>
              <a:rPr lang="en-US" sz="1400" dirty="0">
                <a:latin typeface="Calibri" panose="020F0502020204030204" pitchFamily="34" charset="0"/>
                <a:ea typeface="Calibri" panose="020F0502020204030204" pitchFamily="34" charset="0"/>
                <a:cs typeface="Calibri" panose="020F0502020204030204" pitchFamily="34" charset="0"/>
              </a:rPr>
              <a:t> Fabric allows components, such as consensus and membership services, to be plug-and-play. </a:t>
            </a:r>
            <a:r>
              <a:rPr lang="en-US" sz="1400" dirty="0" err="1">
                <a:latin typeface="Calibri" panose="020F0502020204030204" pitchFamily="34" charset="0"/>
                <a:ea typeface="Calibri" panose="020F0502020204030204" pitchFamily="34" charset="0"/>
                <a:cs typeface="Calibri" panose="020F0502020204030204" pitchFamily="34" charset="0"/>
              </a:rPr>
              <a:t>Hyperledger</a:t>
            </a:r>
            <a:r>
              <a:rPr lang="en-US" sz="1400" dirty="0">
                <a:latin typeface="Calibri" panose="020F0502020204030204" pitchFamily="34" charset="0"/>
                <a:ea typeface="Calibri" panose="020F0502020204030204" pitchFamily="34" charset="0"/>
                <a:cs typeface="Calibri" panose="020F0502020204030204" pitchFamily="34" charset="0"/>
              </a:rPr>
              <a:t> Fabric leverages container technology to host smart contracts called “</a:t>
            </a:r>
            <a:r>
              <a:rPr lang="en-US" sz="1400" dirty="0" err="1">
                <a:latin typeface="Calibri" panose="020F0502020204030204" pitchFamily="34" charset="0"/>
                <a:ea typeface="Calibri" panose="020F0502020204030204" pitchFamily="34" charset="0"/>
                <a:cs typeface="Calibri" panose="020F0502020204030204" pitchFamily="34" charset="0"/>
              </a:rPr>
              <a:t>chaincode</a:t>
            </a:r>
            <a:r>
              <a:rPr lang="en-US" sz="1400" dirty="0">
                <a:latin typeface="Calibri" panose="020F0502020204030204" pitchFamily="34" charset="0"/>
                <a:ea typeface="Calibri" panose="020F0502020204030204" pitchFamily="34" charset="0"/>
                <a:cs typeface="Calibri" panose="020F0502020204030204" pitchFamily="34" charset="0"/>
              </a:rPr>
              <a:t>” that comprise the application logic of the system</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400" b="1" dirty="0">
                <a:latin typeface="Calibri" panose="020F0502020204030204" pitchFamily="34" charset="0"/>
                <a:ea typeface="Calibri" panose="020F0502020204030204" pitchFamily="34" charset="0"/>
                <a:cs typeface="Calibri" panose="020F0502020204030204" pitchFamily="34" charset="0"/>
              </a:rPr>
              <a:t>IBM </a:t>
            </a:r>
            <a:r>
              <a:rPr lang="en-US" sz="1400" b="1" dirty="0" err="1">
                <a:latin typeface="Calibri" panose="020F0502020204030204" pitchFamily="34" charset="0"/>
                <a:ea typeface="Calibri" panose="020F0502020204030204" pitchFamily="34" charset="0"/>
                <a:cs typeface="Calibri" panose="020F0502020204030204" pitchFamily="34" charset="0"/>
              </a:rPr>
              <a:t>Bluemix</a:t>
            </a:r>
            <a:r>
              <a:rPr lang="en-US" sz="1400" b="1"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 to host </a:t>
            </a:r>
            <a:r>
              <a:rPr lang="en-US" sz="1400" dirty="0" err="1">
                <a:latin typeface="Calibri" panose="020F0502020204030204" pitchFamily="34" charset="0"/>
                <a:ea typeface="Calibri" panose="020F0502020204030204" pitchFamily="34" charset="0"/>
                <a:cs typeface="Calibri" panose="020F0502020204030204" pitchFamily="34" charset="0"/>
              </a:rPr>
              <a:t>blockchain</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400" b="1" dirty="0">
                <a:latin typeface="Calibri" panose="020F0502020204030204" pitchFamily="34" charset="0"/>
                <a:ea typeface="Calibri" panose="020F0502020204030204" pitchFamily="34" charset="0"/>
                <a:cs typeface="Calibri" panose="020F0502020204030204" pitchFamily="34" charset="0"/>
              </a:rPr>
              <a:t>IBM Push Notifications - </a:t>
            </a:r>
            <a:r>
              <a:rPr lang="en-US" sz="1400" dirty="0">
                <a:latin typeface="Calibri" panose="020F0502020204030204" pitchFamily="34" charset="0"/>
                <a:ea typeface="Calibri" panose="020F0502020204030204" pitchFamily="34" charset="0"/>
                <a:cs typeface="Calibri" panose="020F0502020204030204" pitchFamily="34" charset="0"/>
              </a:rPr>
              <a:t>to popup alerts on the mobile &amp; web</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15000"/>
              </a:lnSpc>
            </a:pPr>
            <a:r>
              <a:rPr lang="en-US" sz="1400" b="1" dirty="0">
                <a:latin typeface="Calibri" panose="020F0502020204030204" pitchFamily="34" charset="0"/>
                <a:ea typeface="Calibri" panose="020F0502020204030204" pitchFamily="34" charset="0"/>
                <a:cs typeface="Calibri" panose="020F0502020204030204" pitchFamily="34" charset="0"/>
              </a:rPr>
              <a:t>IBM Mobile Foundation</a:t>
            </a:r>
            <a:r>
              <a:rPr lang="en-US" sz="1400" dirty="0">
                <a:latin typeface="Calibri" panose="020F0502020204030204" pitchFamily="34" charset="0"/>
                <a:ea typeface="Calibri" panose="020F0502020204030204" pitchFamily="34" charset="0"/>
                <a:cs typeface="Calibri" panose="020F0502020204030204" pitchFamily="34" charset="0"/>
              </a:rPr>
              <a:t> - to provide offline capabilities for residents to get information even if they are not connected to the internet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15000"/>
              </a:lnSpc>
            </a:pPr>
            <a:r>
              <a:rPr lang="en-US" sz="1400" dirty="0">
                <a:latin typeface="Calibri" panose="020F0502020204030204" pitchFamily="34" charset="0"/>
                <a:ea typeface="Calibri" panose="020F0502020204030204" pitchFamily="34" charset="0"/>
                <a:cs typeface="Calibri" panose="020F0502020204030204" pitchFamily="34"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15000"/>
              </a:lnSpc>
            </a:pPr>
            <a:r>
              <a:rPr lang="en-US" sz="1400" b="1" dirty="0">
                <a:latin typeface="Calibri" panose="020F0502020204030204" pitchFamily="34" charset="0"/>
                <a:ea typeface="Calibri" panose="020F0502020204030204" pitchFamily="34" charset="0"/>
                <a:cs typeface="Calibri" panose="020F0502020204030204" pitchFamily="34" charset="0"/>
              </a:rPr>
              <a:t>IBM App ID – </a:t>
            </a:r>
            <a:r>
              <a:rPr lang="en-US" sz="1400" dirty="0">
                <a:latin typeface="Calibri" panose="020F0502020204030204" pitchFamily="34" charset="0"/>
                <a:ea typeface="Calibri" panose="020F0502020204030204" pitchFamily="34" charset="0"/>
                <a:cs typeface="Calibri" panose="020F0502020204030204" pitchFamily="34" charset="0"/>
              </a:rPr>
              <a:t>to</a:t>
            </a:r>
            <a:r>
              <a:rPr lang="en-US" sz="1400" b="1"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provide the facility to login to the application using the social media identity (Google, Facebook)</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15000"/>
              </a:lnSpc>
            </a:pPr>
            <a:r>
              <a:rPr lang="en-US" sz="1400" b="1" dirty="0">
                <a:latin typeface="Calibri" panose="020F0502020204030204" pitchFamily="34" charset="0"/>
                <a:ea typeface="Calibri" panose="020F0502020204030204" pitchFamily="34" charset="0"/>
                <a:cs typeface="Calibri" panose="020F0502020204030204" pitchFamily="34"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15000"/>
              </a:lnSpc>
            </a:pPr>
            <a:r>
              <a:rPr lang="en-US" sz="1400" b="1" dirty="0">
                <a:latin typeface="Calibri" panose="020F0502020204030204" pitchFamily="34" charset="0"/>
                <a:ea typeface="Calibri" panose="020F0502020204030204" pitchFamily="34" charset="0"/>
                <a:cs typeface="Calibri" panose="020F0502020204030204" pitchFamily="34" charset="0"/>
              </a:rPr>
              <a:t>IBM API Management - </a:t>
            </a:r>
            <a:r>
              <a:rPr lang="en-US" sz="1400" dirty="0">
                <a:latin typeface="Calibri" panose="020F0502020204030204" pitchFamily="34" charset="0"/>
                <a:ea typeface="Calibri" panose="020F0502020204030204" pitchFamily="34" charset="0"/>
                <a:cs typeface="Calibri" panose="020F0502020204030204" pitchFamily="34" charset="0"/>
              </a:rPr>
              <a:t>to provide secure access to the APIs exposed by the application.</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15000"/>
              </a:lnSpc>
            </a:pPr>
            <a:r>
              <a:rPr lang="en-US" sz="1400" dirty="0">
                <a:latin typeface="Calibri" panose="020F0502020204030204" pitchFamily="34" charset="0"/>
                <a:ea typeface="Calibri" panose="020F0502020204030204" pitchFamily="34" charset="0"/>
                <a:cs typeface="Calibri" panose="020F0502020204030204" pitchFamily="34"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fontAlgn="base">
              <a:lnSpc>
                <a:spcPct val="115000"/>
              </a:lnSpc>
            </a:pPr>
            <a:r>
              <a:rPr lang="en-US" sz="1400" b="1" dirty="0">
                <a:latin typeface="Calibri" panose="020F0502020204030204" pitchFamily="34" charset="0"/>
                <a:ea typeface="Calibri" panose="020F0502020204030204" pitchFamily="34" charset="0"/>
                <a:cs typeface="Calibri" panose="020F0502020204030204" pitchFamily="34" charset="0"/>
              </a:rPr>
              <a:t>IBM </a:t>
            </a:r>
            <a:r>
              <a:rPr lang="en-US" sz="1400" b="1" dirty="0" err="1">
                <a:latin typeface="Calibri" panose="020F0502020204030204" pitchFamily="34" charset="0"/>
                <a:ea typeface="Calibri" panose="020F0502020204030204" pitchFamily="34" charset="0"/>
                <a:cs typeface="Calibri" panose="020F0502020204030204" pitchFamily="34" charset="0"/>
              </a:rPr>
              <a:t>Cloudant</a:t>
            </a:r>
            <a:r>
              <a:rPr lang="en-US" sz="1400" b="1" dirty="0">
                <a:latin typeface="Calibri" panose="020F0502020204030204" pitchFamily="34" charset="0"/>
                <a:ea typeface="Calibri" panose="020F0502020204030204" pitchFamily="34" charset="0"/>
                <a:cs typeface="Calibri" panose="020F0502020204030204" pitchFamily="34" charset="0"/>
              </a:rPr>
              <a:t> – A distributed database based on Apache </a:t>
            </a:r>
            <a:r>
              <a:rPr lang="en-US" sz="1400" b="1" dirty="0" err="1">
                <a:latin typeface="Calibri" panose="020F0502020204030204" pitchFamily="34" charset="0"/>
                <a:ea typeface="Calibri" panose="020F0502020204030204" pitchFamily="34" charset="0"/>
                <a:cs typeface="Calibri" panose="020F0502020204030204" pitchFamily="34" charset="0"/>
              </a:rPr>
              <a:t>CouchDB</a:t>
            </a:r>
            <a:r>
              <a:rPr lang="en-US" sz="1400" b="1"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for storing documents etc.</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06353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59" y="973668"/>
            <a:ext cx="8557405" cy="855132"/>
          </a:xfrm>
        </p:spPr>
        <p:txBody>
          <a:bodyPr/>
          <a:lstStyle/>
          <a:p>
            <a:r>
              <a:rPr lang="en-US" dirty="0" smtClean="0"/>
              <a:t>Where to go from here ?</a:t>
            </a:r>
            <a:endParaRPr lang="en-US" dirty="0"/>
          </a:p>
        </p:txBody>
      </p:sp>
      <p:sp>
        <p:nvSpPr>
          <p:cNvPr id="3" name="TextBox 2"/>
          <p:cNvSpPr txBox="1"/>
          <p:nvPr/>
        </p:nvSpPr>
        <p:spPr>
          <a:xfrm>
            <a:off x="508958" y="2812211"/>
            <a:ext cx="11386868" cy="3662541"/>
          </a:xfrm>
          <a:prstGeom prst="rect">
            <a:avLst/>
          </a:prstGeom>
          <a:noFill/>
        </p:spPr>
        <p:txBody>
          <a:bodyPr wrap="square" rtlCol="0">
            <a:spAutoFit/>
          </a:bodyPr>
          <a:lstStyle/>
          <a:p>
            <a:r>
              <a:rPr lang="en-US" dirty="0" smtClean="0"/>
              <a:t>High level solution roadmap for DMFabric application can be like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sz="2000" dirty="0" smtClean="0"/>
              <a:t>Make necessary improvements in the DMFabric application and complete necessary integrations with different services to </a:t>
            </a:r>
            <a:r>
              <a:rPr lang="en-US" sz="2000" b="1" dirty="0" smtClean="0"/>
              <a:t>make it PRODUCTION READY</a:t>
            </a:r>
          </a:p>
          <a:p>
            <a:endParaRPr lang="en-US" sz="2000" b="1" dirty="0"/>
          </a:p>
          <a:p>
            <a:pPr marL="285750" indent="-285750">
              <a:buFont typeface="Wingdings" panose="05000000000000000000" pitchFamily="2" charset="2"/>
              <a:buChar char="§"/>
            </a:pPr>
            <a:r>
              <a:rPr lang="en-US" sz="2000" b="1" dirty="0" smtClean="0"/>
              <a:t>Integrate this </a:t>
            </a:r>
            <a:r>
              <a:rPr lang="en-US" sz="2000" b="1" dirty="0"/>
              <a:t>B</a:t>
            </a:r>
            <a:r>
              <a:rPr lang="en-US" sz="2000" b="1" dirty="0" smtClean="0"/>
              <a:t>lockchain solution with </a:t>
            </a:r>
            <a:r>
              <a:rPr lang="en-US" sz="2000" b="1" dirty="0"/>
              <a:t>IBM </a:t>
            </a:r>
            <a:r>
              <a:rPr lang="en-US" sz="2000" b="1" dirty="0" err="1" smtClean="0"/>
              <a:t>IoT</a:t>
            </a:r>
            <a:r>
              <a:rPr lang="en-US" sz="2000" b="1" dirty="0" smtClean="0"/>
              <a:t> </a:t>
            </a:r>
            <a:r>
              <a:rPr lang="en-US" sz="2000" b="1" dirty="0"/>
              <a:t>Platform</a:t>
            </a:r>
            <a:r>
              <a:rPr lang="en-US" sz="2000" dirty="0"/>
              <a:t> </a:t>
            </a:r>
            <a:r>
              <a:rPr lang="en-US" sz="2000" dirty="0" smtClean="0"/>
              <a:t>–to leverage </a:t>
            </a:r>
            <a:r>
              <a:rPr lang="en-US" sz="2000" dirty="0"/>
              <a:t>services for Internet of </a:t>
            </a:r>
            <a:r>
              <a:rPr lang="en-US" sz="2000" dirty="0" smtClean="0"/>
              <a:t>Things</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b="1" dirty="0" smtClean="0"/>
              <a:t>Get this application to actual user base and communities to test </a:t>
            </a:r>
            <a:r>
              <a:rPr lang="en-US" sz="2000" dirty="0" smtClean="0"/>
              <a:t>for feedback and inputs</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endParaRPr lang="en-US" b="1" dirty="0"/>
          </a:p>
          <a:p>
            <a:pPr marL="285750" indent="-285750">
              <a:buFont typeface="Wingdings" panose="05000000000000000000" pitchFamily="2" charset="2"/>
              <a:buChar char="§"/>
            </a:pPr>
            <a:endParaRPr lang="en-US" b="1" dirty="0"/>
          </a:p>
        </p:txBody>
      </p:sp>
    </p:spTree>
    <p:extLst>
      <p:ext uri="{BB962C8B-B14F-4D97-AF65-F5344CB8AC3E}">
        <p14:creationId xmlns:p14="http://schemas.microsoft.com/office/powerpoint/2010/main" val="16690783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DMFabric</a:t>
            </a:r>
            <a:r>
              <a:rPr lang="en-US" dirty="0"/>
              <a:t> </a:t>
            </a:r>
            <a:r>
              <a:rPr lang="en-US" dirty="0" smtClean="0"/>
              <a:t>solves our problem ?</a:t>
            </a:r>
            <a:endParaRPr lang="en-US" dirty="0"/>
          </a:p>
        </p:txBody>
      </p:sp>
      <p:sp>
        <p:nvSpPr>
          <p:cNvPr id="3" name="Content Placeholder 2"/>
          <p:cNvSpPr>
            <a:spLocks noGrp="1"/>
          </p:cNvSpPr>
          <p:nvPr>
            <p:ph idx="1"/>
          </p:nvPr>
        </p:nvSpPr>
        <p:spPr>
          <a:xfrm>
            <a:off x="232914" y="2363638"/>
            <a:ext cx="11783682" cy="4416723"/>
          </a:xfrm>
        </p:spPr>
        <p:txBody>
          <a:bodyPr>
            <a:normAutofit fontScale="92500"/>
          </a:bodyPr>
          <a:lstStyle/>
          <a:p>
            <a:pPr marL="0" indent="0">
              <a:buNone/>
            </a:pPr>
            <a:r>
              <a:rPr lang="en-US" dirty="0" smtClean="0"/>
              <a:t>DMFabric Application builds an ecosystem/network with combined </a:t>
            </a:r>
            <a:r>
              <a:rPr lang="en-US" dirty="0"/>
              <a:t>use of multiple technology platforms available </a:t>
            </a:r>
            <a:r>
              <a:rPr lang="en-US" dirty="0" smtClean="0"/>
              <a:t>today</a:t>
            </a:r>
            <a:r>
              <a:rPr lang="en-US" dirty="0"/>
              <a:t> </a:t>
            </a:r>
            <a:r>
              <a:rPr lang="en-US" dirty="0" smtClean="0"/>
              <a:t>and provides a technical </a:t>
            </a:r>
            <a:r>
              <a:rPr lang="en-US" dirty="0"/>
              <a:t>solution we are looking </a:t>
            </a:r>
            <a:r>
              <a:rPr lang="en-US" dirty="0" smtClean="0"/>
              <a:t>for by </a:t>
            </a:r>
            <a:r>
              <a:rPr lang="en-US" dirty="0"/>
              <a:t>addressing mentioned </a:t>
            </a:r>
            <a:r>
              <a:rPr lang="en-US" dirty="0" smtClean="0"/>
              <a:t>problems.</a:t>
            </a:r>
          </a:p>
          <a:p>
            <a:r>
              <a:rPr lang="en-US" b="1" dirty="0" smtClean="0"/>
              <a:t>Mobile </a:t>
            </a:r>
            <a:r>
              <a:rPr lang="en-US" b="1" dirty="0"/>
              <a:t>&amp; Web Application Platform</a:t>
            </a:r>
            <a:r>
              <a:rPr lang="en-US" dirty="0"/>
              <a:t> to provide single channel to access this </a:t>
            </a:r>
            <a:r>
              <a:rPr lang="en-US" dirty="0" smtClean="0"/>
              <a:t>ecosystem</a:t>
            </a:r>
          </a:p>
          <a:p>
            <a:pPr marL="0" indent="0">
              <a:buNone/>
            </a:pPr>
            <a:endParaRPr lang="en-US" dirty="0"/>
          </a:p>
          <a:p>
            <a:pPr fontAlgn="base"/>
            <a:r>
              <a:rPr lang="en-US" b="1" dirty="0"/>
              <a:t>Blockchain</a:t>
            </a:r>
            <a:r>
              <a:rPr lang="en-US" dirty="0"/>
              <a:t> </a:t>
            </a:r>
            <a:r>
              <a:rPr lang="en-US" b="1" dirty="0" smtClean="0"/>
              <a:t>Platform </a:t>
            </a:r>
            <a:r>
              <a:rPr lang="en-US" dirty="0" smtClean="0"/>
              <a:t>– </a:t>
            </a:r>
            <a:r>
              <a:rPr lang="en-US" u="sng" dirty="0"/>
              <a:t>It creates a secure, resilient, </a:t>
            </a:r>
            <a:r>
              <a:rPr lang="en-US" u="sng" dirty="0" smtClean="0"/>
              <a:t>traceable, trusted </a:t>
            </a:r>
            <a:r>
              <a:rPr lang="en-US" u="sng" dirty="0"/>
              <a:t>and transparent business network for Disaster </a:t>
            </a:r>
            <a:r>
              <a:rPr lang="en-US" u="sng" dirty="0" smtClean="0"/>
              <a:t>Management</a:t>
            </a:r>
            <a:r>
              <a:rPr lang="en-US" dirty="0" smtClean="0"/>
              <a:t> It facilitates effective communication and on time response for participants/ organizations during crisis situation. With Blockchain’s shared distributed ledger all transactions are logged on to the network. Service providers can connect to </a:t>
            </a:r>
            <a:r>
              <a:rPr lang="en-US" dirty="0"/>
              <a:t>B</a:t>
            </a:r>
            <a:r>
              <a:rPr lang="en-US" dirty="0" smtClean="0"/>
              <a:t>lockchain network using their existing eco systems for publishing their services and communicate with other participants. Thus it provides a platform or ecosystem for disaster management and brings governance in system. Blockchain’s key characteristics help to establish a trusted &amp; transparent environment for business where transactions can be settled faster and efficiently.</a:t>
            </a:r>
            <a:endParaRPr lang="en-US" dirty="0"/>
          </a:p>
          <a:p>
            <a:endParaRPr lang="en-US" b="1" dirty="0" smtClean="0"/>
          </a:p>
          <a:p>
            <a:r>
              <a:rPr lang="en-US" b="1" dirty="0" smtClean="0"/>
              <a:t>Cloud </a:t>
            </a:r>
            <a:r>
              <a:rPr lang="en-US" b="1" dirty="0"/>
              <a:t>Platform</a:t>
            </a:r>
            <a:r>
              <a:rPr lang="en-US" dirty="0"/>
              <a:t> for providing high availability, more security and scalability for this ecosystem</a:t>
            </a:r>
          </a:p>
        </p:txBody>
      </p:sp>
    </p:spTree>
    <p:extLst>
      <p:ext uri="{BB962C8B-B14F-4D97-AF65-F5344CB8AC3E}">
        <p14:creationId xmlns:p14="http://schemas.microsoft.com/office/powerpoint/2010/main" val="41953511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Features</a:t>
            </a:r>
            <a:endParaRPr lang="en-US" dirty="0"/>
          </a:p>
        </p:txBody>
      </p:sp>
      <p:sp>
        <p:nvSpPr>
          <p:cNvPr id="3" name="Rectangle 2"/>
          <p:cNvSpPr/>
          <p:nvPr/>
        </p:nvSpPr>
        <p:spPr>
          <a:xfrm>
            <a:off x="586596" y="2372264"/>
            <a:ext cx="11205713" cy="4016484"/>
          </a:xfrm>
          <a:prstGeom prst="rect">
            <a:avLst/>
          </a:prstGeom>
        </p:spPr>
        <p:txBody>
          <a:bodyPr wrap="square">
            <a:spAutoFit/>
          </a:bodyPr>
          <a:lstStyle/>
          <a:p>
            <a:pPr>
              <a:lnSpc>
                <a:spcPct val="115000"/>
              </a:lnSpc>
              <a:spcAft>
                <a:spcPts val="1000"/>
              </a:spcAft>
            </a:pPr>
            <a:r>
              <a:rPr lang="en-US" b="1" dirty="0">
                <a:latin typeface="Calibri" panose="020F0502020204030204" pitchFamily="34" charset="0"/>
                <a:ea typeface="Calibri" panose="020F0502020204030204" pitchFamily="34" charset="0"/>
                <a:cs typeface="Calibri" panose="020F0502020204030204" pitchFamily="34" charset="0"/>
              </a:rPr>
              <a:t>Front End Mobile &amp; Web Application and Service API Interfaces</a:t>
            </a:r>
            <a:r>
              <a:rPr lang="en-US" dirty="0">
                <a:latin typeface="Calibri" panose="020F0502020204030204" pitchFamily="34" charset="0"/>
                <a:ea typeface="Calibri" panose="020F0502020204030204" pitchFamily="34" charset="0"/>
                <a:cs typeface="Calibri" panose="020F0502020204030204" pitchFamily="34" charset="0"/>
              </a:rPr>
              <a:t>  - The DMFabric network provides one platform to connect the residents, service providers and funds providers ( their existing enterprise systems ) using APIs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2000" b="1" dirty="0">
                <a:latin typeface="Calibri" panose="020F0502020204030204" pitchFamily="34" charset="0"/>
                <a:ea typeface="Calibri" panose="020F0502020204030204" pitchFamily="34" charset="0"/>
                <a:cs typeface="Calibri" panose="020F0502020204030204" pitchFamily="34" charset="0"/>
              </a:rPr>
              <a:t>Payment Wallet</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smtClean="0">
                <a:latin typeface="Calibri" panose="020F0502020204030204" pitchFamily="34" charset="0"/>
                <a:ea typeface="Calibri" panose="020F0502020204030204" pitchFamily="34" charset="0"/>
                <a:cs typeface="Calibri" panose="020F0502020204030204" pitchFamily="34" charset="0"/>
              </a:rPr>
              <a:t>Once registered, </a:t>
            </a:r>
            <a:r>
              <a:rPr lang="en-US" dirty="0">
                <a:latin typeface="Calibri" panose="020F0502020204030204" pitchFamily="34" charset="0"/>
                <a:ea typeface="Calibri" panose="020F0502020204030204" pitchFamily="34" charset="0"/>
                <a:cs typeface="Calibri" panose="020F0502020204030204" pitchFamily="34" charset="0"/>
              </a:rPr>
              <a:t>system will activate a payment wallet for affected residents/victims. The fund providers and Government &amp; Banks can add </a:t>
            </a:r>
            <a:r>
              <a:rPr lang="en-US" u="sng" dirty="0">
                <a:latin typeface="Calibri" panose="020F0502020204030204" pitchFamily="34" charset="0"/>
                <a:ea typeface="Calibri" panose="020F0502020204030204" pitchFamily="34" charset="0"/>
                <a:cs typeface="Calibri" panose="020F0502020204030204" pitchFamily="34" charset="0"/>
              </a:rPr>
              <a:t>money to these wallets directly to provide more transparency</a:t>
            </a:r>
            <a:r>
              <a:rPr lang="en-US" dirty="0">
                <a:latin typeface="Calibri" panose="020F0502020204030204" pitchFamily="34" charset="0"/>
                <a:ea typeface="Calibri" panose="020F0502020204030204" pitchFamily="34" charset="0"/>
                <a:cs typeface="Calibri" panose="020F0502020204030204" pitchFamily="34" charset="0"/>
              </a:rPr>
              <a:t> in fund distribution. Then residents can use this </a:t>
            </a:r>
            <a:r>
              <a:rPr lang="en-US" u="sng" dirty="0">
                <a:latin typeface="Calibri" panose="020F0502020204030204" pitchFamily="34" charset="0"/>
                <a:ea typeface="Calibri" panose="020F0502020204030204" pitchFamily="34" charset="0"/>
                <a:cs typeface="Calibri" panose="020F0502020204030204" pitchFamily="34" charset="0"/>
              </a:rPr>
              <a:t>wallet money to avail any paid services</a:t>
            </a:r>
            <a:r>
              <a:rPr lang="en-US" dirty="0">
                <a:latin typeface="Calibri" panose="020F0502020204030204" pitchFamily="34" charset="0"/>
                <a:ea typeface="Calibri" panose="020F0502020204030204" pitchFamily="34" charset="0"/>
                <a:cs typeface="Calibri" panose="020F0502020204030204" pitchFamily="34" charset="0"/>
              </a:rPr>
              <a:t> as and when needed.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dirty="0">
                <a:latin typeface="Calibri" panose="020F0502020204030204" pitchFamily="34" charset="0"/>
                <a:ea typeface="Calibri" panose="020F0502020204030204" pitchFamily="34" charset="0"/>
                <a:cs typeface="Calibri" panose="020F0502020204030204" pitchFamily="34" charset="0"/>
              </a:rPr>
              <a:t>This again provides an alternative and efficient way for payment in crisis situations instead of using cash or cards. </a:t>
            </a:r>
            <a:r>
              <a:rPr lang="en-US" b="1" dirty="0">
                <a:latin typeface="Calibri" panose="020F0502020204030204" pitchFamily="34" charset="0"/>
                <a:ea typeface="Calibri" panose="020F0502020204030204" pitchFamily="34" charset="0"/>
                <a:cs typeface="Calibri" panose="020F0502020204030204" pitchFamily="34" charset="0"/>
              </a:rPr>
              <a:t>A payment mechanism using VPA (Virtual Payment Address</a:t>
            </a:r>
            <a:r>
              <a:rPr lang="en-US" b="1" dirty="0" smtClean="0">
                <a:latin typeface="Calibri" panose="020F0502020204030204" pitchFamily="34" charset="0"/>
                <a:ea typeface="Calibri" panose="020F0502020204030204" pitchFamily="34" charset="0"/>
                <a:cs typeface="Calibri" panose="020F0502020204030204" pitchFamily="34" charset="0"/>
              </a:rPr>
              <a:t>), </a:t>
            </a:r>
            <a:r>
              <a:rPr lang="en-US" b="1" dirty="0">
                <a:latin typeface="Calibri" panose="020F0502020204030204" pitchFamily="34" charset="0"/>
                <a:ea typeface="Calibri" panose="020F0502020204030204" pitchFamily="34" charset="0"/>
                <a:cs typeface="Calibri" panose="020F0502020204030204" pitchFamily="34" charset="0"/>
              </a:rPr>
              <a:t>UPI (</a:t>
            </a:r>
            <a:r>
              <a:rPr lang="en-US" dirty="0">
                <a:latin typeface="Calibri" panose="020F0502020204030204" pitchFamily="34" charset="0"/>
                <a:ea typeface="Calibri" panose="020F0502020204030204" pitchFamily="34" charset="0"/>
                <a:cs typeface="Calibri" panose="020F0502020204030204" pitchFamily="34" charset="0"/>
              </a:rPr>
              <a:t>Unified Payments Interface</a:t>
            </a:r>
            <a:r>
              <a:rPr lang="en-US" b="1" dirty="0">
                <a:latin typeface="Calibri" panose="020F0502020204030204" pitchFamily="34" charset="0"/>
                <a:ea typeface="Calibri" panose="020F0502020204030204" pitchFamily="34" charset="0"/>
                <a:cs typeface="Calibri" panose="020F0502020204030204" pitchFamily="34" charset="0"/>
              </a:rPr>
              <a:t>) and MPIN can be used for these payment wallets which will be convenient and secure.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b="1" dirty="0">
                <a:latin typeface="Calibri" panose="020F0502020204030204" pitchFamily="34" charset="0"/>
                <a:ea typeface="Calibri" panose="020F0502020204030204" pitchFamily="34" charset="0"/>
                <a:cs typeface="Calibri" panose="020F0502020204030204" pitchFamily="34" charset="0"/>
              </a:rPr>
              <a:t>Single View – </a:t>
            </a:r>
            <a:r>
              <a:rPr lang="en-US" dirty="0">
                <a:latin typeface="Calibri" panose="020F0502020204030204" pitchFamily="34" charset="0"/>
                <a:ea typeface="Calibri" panose="020F0502020204030204" pitchFamily="34" charset="0"/>
                <a:cs typeface="Calibri" panose="020F0502020204030204" pitchFamily="34" charset="0"/>
              </a:rPr>
              <a:t>The system will provide a single view for residents (who actually know ground reality than the Government) &amp; service providers to help each other by connecting them in more structured way. They don’t need to rely on various social media platforms for information they need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62009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478" y="809766"/>
            <a:ext cx="10387189" cy="706964"/>
          </a:xfrm>
        </p:spPr>
        <p:txBody>
          <a:bodyPr/>
          <a:lstStyle/>
          <a:p>
            <a:r>
              <a:rPr lang="en-US" dirty="0" smtClean="0"/>
              <a:t>DMFabric Blockchain Network</a:t>
            </a:r>
            <a:endParaRPr lang="en-US" dirty="0"/>
          </a:p>
        </p:txBody>
      </p:sp>
      <p:pic>
        <p:nvPicPr>
          <p:cNvPr id="4" name="Content Placeholder 3" descr="D:\Books &amp; Study Material\call for code\DMFabric_participants (1).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9606" y="2412999"/>
            <a:ext cx="4041790" cy="4142357"/>
          </a:xfrm>
          <a:prstGeom prst="rect">
            <a:avLst/>
          </a:prstGeom>
          <a:noFill/>
          <a:ln>
            <a:noFill/>
          </a:ln>
        </p:spPr>
      </p:pic>
      <p:pic>
        <p:nvPicPr>
          <p:cNvPr id="5" name="Picture 4" descr="D:\Books &amp; Study Material\call for code\DMFabric_Reference_Achitecture (2).png"/>
          <p:cNvPicPr/>
          <p:nvPr/>
        </p:nvPicPr>
        <p:blipFill>
          <a:blip r:embed="rId3">
            <a:extLst>
              <a:ext uri="{28A0092B-C50C-407E-A947-70E740481C1C}">
                <a14:useLocalDpi xmlns:a14="http://schemas.microsoft.com/office/drawing/2010/main" val="0"/>
              </a:ext>
            </a:extLst>
          </a:blip>
          <a:srcRect/>
          <a:stretch>
            <a:fillRect/>
          </a:stretch>
        </p:blipFill>
        <p:spPr bwMode="auto">
          <a:xfrm>
            <a:off x="6724650" y="1020871"/>
            <a:ext cx="4010025" cy="5741879"/>
          </a:xfrm>
          <a:prstGeom prst="rect">
            <a:avLst/>
          </a:prstGeom>
          <a:noFill/>
          <a:ln>
            <a:noFill/>
          </a:ln>
        </p:spPr>
      </p:pic>
    </p:spTree>
    <p:extLst>
      <p:ext uri="{BB962C8B-B14F-4D97-AF65-F5344CB8AC3E}">
        <p14:creationId xmlns:p14="http://schemas.microsoft.com/office/powerpoint/2010/main" val="31195542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DMFabric Network Diagram</a:t>
            </a:r>
            <a:endParaRPr lang="en-US" dirty="0"/>
          </a:p>
        </p:txBody>
      </p:sp>
      <p:pic>
        <p:nvPicPr>
          <p:cNvPr id="3" name="Picture 2"/>
          <p:cNvPicPr>
            <a:picLocks noChangeAspect="1"/>
          </p:cNvPicPr>
          <p:nvPr/>
        </p:nvPicPr>
        <p:blipFill>
          <a:blip r:embed="rId2"/>
          <a:stretch>
            <a:fillRect/>
          </a:stretch>
        </p:blipFill>
        <p:spPr>
          <a:xfrm>
            <a:off x="3028799" y="2398144"/>
            <a:ext cx="5834575" cy="4270554"/>
          </a:xfrm>
          <a:prstGeom prst="rect">
            <a:avLst/>
          </a:prstGeom>
        </p:spPr>
      </p:pic>
    </p:spTree>
    <p:extLst>
      <p:ext uri="{BB962C8B-B14F-4D97-AF65-F5344CB8AC3E}">
        <p14:creationId xmlns:p14="http://schemas.microsoft.com/office/powerpoint/2010/main" val="1775147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3663"/>
            <a:ext cx="12192000" cy="5970673"/>
          </a:xfrm>
          <a:prstGeom prst="rect">
            <a:avLst/>
          </a:prstGeom>
        </p:spPr>
      </p:pic>
    </p:spTree>
    <p:extLst>
      <p:ext uri="{BB962C8B-B14F-4D97-AF65-F5344CB8AC3E}">
        <p14:creationId xmlns:p14="http://schemas.microsoft.com/office/powerpoint/2010/main" val="15961577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40166" b="-1387"/>
          <a:stretch/>
        </p:blipFill>
        <p:spPr>
          <a:xfrm>
            <a:off x="345058" y="1328467"/>
            <a:ext cx="9704716" cy="5046453"/>
          </a:xfrm>
          <a:prstGeom prst="rect">
            <a:avLst/>
          </a:prstGeom>
        </p:spPr>
      </p:pic>
      <p:sp>
        <p:nvSpPr>
          <p:cNvPr id="4" name="TextBox 3"/>
          <p:cNvSpPr txBox="1"/>
          <p:nvPr/>
        </p:nvSpPr>
        <p:spPr>
          <a:xfrm>
            <a:off x="759125" y="345057"/>
            <a:ext cx="7289320" cy="369332"/>
          </a:xfrm>
          <a:prstGeom prst="rect">
            <a:avLst/>
          </a:prstGeom>
          <a:noFill/>
        </p:spPr>
        <p:txBody>
          <a:bodyPr wrap="square" rtlCol="0">
            <a:spAutoFit/>
          </a:bodyPr>
          <a:lstStyle/>
          <a:p>
            <a:r>
              <a:rPr lang="en-US" b="1" dirty="0" smtClean="0"/>
              <a:t>A local HYPERLEDGER REST SERVER showing DMFabric APIS</a:t>
            </a:r>
            <a:endParaRPr lang="en-US" b="1" dirty="0"/>
          </a:p>
        </p:txBody>
      </p:sp>
    </p:spTree>
    <p:extLst>
      <p:ext uri="{BB962C8B-B14F-4D97-AF65-F5344CB8AC3E}">
        <p14:creationId xmlns:p14="http://schemas.microsoft.com/office/powerpoint/2010/main" val="30092967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 Registration</a:t>
            </a:r>
            <a:endParaRPr lang="en-US" dirty="0"/>
          </a:p>
        </p:txBody>
      </p:sp>
      <p:pic>
        <p:nvPicPr>
          <p:cNvPr id="3" name="Picture 2"/>
          <p:cNvPicPr>
            <a:picLocks noChangeAspect="1"/>
          </p:cNvPicPr>
          <p:nvPr/>
        </p:nvPicPr>
        <p:blipFill>
          <a:blip r:embed="rId2"/>
          <a:stretch>
            <a:fillRect/>
          </a:stretch>
        </p:blipFill>
        <p:spPr>
          <a:xfrm>
            <a:off x="155277" y="2631057"/>
            <a:ext cx="5999844" cy="3571336"/>
          </a:xfrm>
          <a:prstGeom prst="rect">
            <a:avLst/>
          </a:prstGeom>
        </p:spPr>
      </p:pic>
      <p:pic>
        <p:nvPicPr>
          <p:cNvPr id="4" name="Picture 3"/>
          <p:cNvPicPr>
            <a:picLocks noChangeAspect="1"/>
          </p:cNvPicPr>
          <p:nvPr/>
        </p:nvPicPr>
        <p:blipFill>
          <a:blip r:embed="rId3"/>
          <a:stretch>
            <a:fillRect/>
          </a:stretch>
        </p:blipFill>
        <p:spPr>
          <a:xfrm>
            <a:off x="5930834" y="2631057"/>
            <a:ext cx="5901949" cy="3714659"/>
          </a:xfrm>
          <a:prstGeom prst="rect">
            <a:avLst/>
          </a:prstGeom>
        </p:spPr>
      </p:pic>
    </p:spTree>
    <p:extLst>
      <p:ext uri="{BB962C8B-B14F-4D97-AF65-F5344CB8AC3E}">
        <p14:creationId xmlns:p14="http://schemas.microsoft.com/office/powerpoint/2010/main" val="413082916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5896</TotalTime>
  <Words>963</Words>
  <Application>Microsoft Office PowerPoint</Application>
  <PresentationFormat>Widescreen</PresentationFormat>
  <Paragraphs>71</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Century Gothic</vt:lpstr>
      <vt:lpstr>Times New Roman</vt:lpstr>
      <vt:lpstr>Wingdings</vt:lpstr>
      <vt:lpstr>Wingdings 3</vt:lpstr>
      <vt:lpstr>Ion Boardroom</vt:lpstr>
      <vt:lpstr>DMFabric</vt:lpstr>
      <vt:lpstr>Why we need a better Disaster Management Solution ?</vt:lpstr>
      <vt:lpstr>How DMFabric solves our problem ?</vt:lpstr>
      <vt:lpstr>Key Features</vt:lpstr>
      <vt:lpstr>DMFabric Blockchain Network</vt:lpstr>
      <vt:lpstr>DMFabric Network Diagram</vt:lpstr>
      <vt:lpstr>PowerPoint Presentation</vt:lpstr>
      <vt:lpstr>PowerPoint Presentation</vt:lpstr>
      <vt:lpstr>Participant Registration</vt:lpstr>
      <vt:lpstr>App UI Screen &amp; REST APIs</vt:lpstr>
      <vt:lpstr>REST APIs for participants</vt:lpstr>
      <vt:lpstr>Create Service Request &amp; Publish Service Offering</vt:lpstr>
      <vt:lpstr>App UI for Service Request &amp; REST API </vt:lpstr>
      <vt:lpstr>Pick Up Service Request Transaction</vt:lpstr>
      <vt:lpstr>REST APIs</vt:lpstr>
      <vt:lpstr>Pay from Wallet for Service Availed</vt:lpstr>
      <vt:lpstr>Payment Wallet</vt:lpstr>
      <vt:lpstr>Payment Wallet app screen</vt:lpstr>
      <vt:lpstr>REST APIs</vt:lpstr>
      <vt:lpstr>Log In using IBM App ID</vt:lpstr>
      <vt:lpstr>IBM Services</vt:lpstr>
      <vt:lpstr>Where to go from here ?</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DMFabric</dc:title>
  <dc:creator>Sarpotdar, Atul</dc:creator>
  <cp:lastModifiedBy>Sarpotdar, Atul</cp:lastModifiedBy>
  <cp:revision>105</cp:revision>
  <dcterms:created xsi:type="dcterms:W3CDTF">2018-09-17T18:20:16Z</dcterms:created>
  <dcterms:modified xsi:type="dcterms:W3CDTF">2018-09-29T00:18:47Z</dcterms:modified>
  <cp:contentStatus/>
</cp:coreProperties>
</file>